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1" r:id="rId4"/>
    <p:sldId id="262" r:id="rId5"/>
    <p:sldId id="264" r:id="rId6"/>
    <p:sldId id="260" r:id="rId7"/>
    <p:sldId id="263" r:id="rId8"/>
    <p:sldId id="266" r:id="rId9"/>
    <p:sldId id="270" r:id="rId10"/>
    <p:sldId id="267" r:id="rId11"/>
    <p:sldId id="272" r:id="rId12"/>
    <p:sldId id="273" r:id="rId13"/>
    <p:sldId id="274" r:id="rId14"/>
    <p:sldId id="275" r:id="rId15"/>
    <p:sldId id="277" r:id="rId16"/>
    <p:sldId id="268" r:id="rId17"/>
    <p:sldId id="278" r:id="rId18"/>
    <p:sldId id="269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6DB8-8ACF-40B3-984D-E1FDF26FD22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2040-A08C-4A3E-9AA1-E685633C7FE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6DB8-8ACF-40B3-984D-E1FDF26FD22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2040-A08C-4A3E-9AA1-E685633C7FE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6DB8-8ACF-40B3-984D-E1FDF26FD22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2040-A08C-4A3E-9AA1-E685633C7FE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6DB8-8ACF-40B3-984D-E1FDF26FD22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2040-A08C-4A3E-9AA1-E685633C7FE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6DB8-8ACF-40B3-984D-E1FDF26FD22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2040-A08C-4A3E-9AA1-E685633C7FE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6DB8-8ACF-40B3-984D-E1FDF26FD22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2040-A08C-4A3E-9AA1-E685633C7FE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6DB8-8ACF-40B3-984D-E1FDF26FD225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2040-A08C-4A3E-9AA1-E685633C7FE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6DB8-8ACF-40B3-984D-E1FDF26FD225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2040-A08C-4A3E-9AA1-E685633C7FE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6DB8-8ACF-40B3-984D-E1FDF26FD225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2040-A08C-4A3E-9AA1-E685633C7FE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6DB8-8ACF-40B3-984D-E1FDF26FD22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2040-A08C-4A3E-9AA1-E685633C7FE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D6DB8-8ACF-40B3-984D-E1FDF26FD22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2040-A08C-4A3E-9AA1-E685633C7FE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D6DB8-8ACF-40B3-984D-E1FDF26FD22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42040-A08C-4A3E-9AA1-E685633C7FE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jpe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07818"/>
            <a:ext cx="9144000" cy="468283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Муниципальное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автономное дошкольное образовательное учреждение «Детский сад № 3 «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Семицветик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комбинированного вида» г. Минусинска Красноярского края, ул.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Сургуладзе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1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телефон 8 (39132)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4-17-15,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Кубрак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Галина Михайловна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«Ступени успеха» культурная практика в работе с высокомотивированными (одаренными) </a:t>
            </a:r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дошкольниками.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43770" y="4890656"/>
            <a:ext cx="4717143" cy="1413164"/>
          </a:xfrm>
        </p:spPr>
        <p:txBody>
          <a:bodyPr>
            <a:normAutofit/>
          </a:bodyPr>
          <a:lstStyle/>
          <a:p>
            <a:pPr algn="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Авторский коллектив:</a:t>
            </a:r>
            <a:endParaRPr lang="ru-RU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</a:rPr>
              <a:t>Полетыкина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 Мария Сергеевна</a:t>
            </a:r>
            <a:endParaRPr lang="ru-RU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</a:rPr>
              <a:t>Бозылева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 Евгения Владимировна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7094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Условные обозначения на схематичных рисунках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38200" y="1136075"/>
            <a:ext cx="5181600" cy="168484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– если нарисованы два человечка и между ними стрелочка «туда – сюда», то это означает работу в паре, в которой напарники попеременно делают одну и ту же работу (рассказывают друг другу, проверяют друг друга и т.п.);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72200" y="1136074"/>
            <a:ext cx="5181600" cy="50408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– если нарисованы два человечка и между ними стрелочка в одну сторону, значит, в паре делают разное: один учит, другой учится, один проверяет, другой проверяется и т.д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.;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885" y="2912460"/>
            <a:ext cx="3405912" cy="1385853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109" y="2820923"/>
            <a:ext cx="3311236" cy="1477390"/>
          </a:xfrm>
          <a:prstGeom prst="rect">
            <a:avLst/>
          </a:prstGeom>
          <a:ln w="57150">
            <a:solidFill>
              <a:schemeClr val="bg2">
                <a:lumMod val="1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149927" y="4505189"/>
            <a:ext cx="1036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– если над стрелочкой появляется вопросительный знак, то это означает, что напарники друг другу задают вопросы или один задает вопросы.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436" y="5419951"/>
            <a:ext cx="6220691" cy="963888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88178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Схематический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рисунок поочередного взаимодействия и последовательной смены напарника</a:t>
            </a:r>
            <a:b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39788" y="1108364"/>
            <a:ext cx="5157787" cy="1731818"/>
          </a:xfrm>
        </p:spPr>
        <p:txBody>
          <a:bodyPr>
            <a:noAutofit/>
          </a:bodyPr>
          <a:lstStyle/>
          <a:p>
            <a:pPr algn="ctr"/>
            <a:r>
              <a:rPr lang="ru-RU" sz="2000" b="0" i="1" dirty="0">
                <a:solidFill>
                  <a:schemeClr val="accent2">
                    <a:lumMod val="75000"/>
                  </a:schemeClr>
                </a:solidFill>
              </a:rPr>
              <a:t>Для простых технологий карты имеют простой вид, например, для </a:t>
            </a:r>
            <a:r>
              <a:rPr lang="ru-RU" sz="2000" b="0" i="1" dirty="0" err="1">
                <a:solidFill>
                  <a:schemeClr val="accent2">
                    <a:lumMod val="75000"/>
                  </a:schemeClr>
                </a:solidFill>
              </a:rPr>
              <a:t>взаимотренажа</a:t>
            </a:r>
            <a:r>
              <a:rPr lang="ru-RU" sz="2000" b="0" i="1" dirty="0">
                <a:solidFill>
                  <a:schemeClr val="accent2">
                    <a:lumMod val="75000"/>
                  </a:schemeClr>
                </a:solidFill>
              </a:rPr>
              <a:t> может быть один человечек, который по очереди задает вопросы другим 5 и отвечает на их вопросы.</a:t>
            </a:r>
            <a:endParaRPr lang="ru-RU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28623" y="3583418"/>
            <a:ext cx="3775911" cy="2989263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72200" y="1108364"/>
            <a:ext cx="5183188" cy="2285999"/>
          </a:xfrm>
        </p:spPr>
        <p:txBody>
          <a:bodyPr>
            <a:noAutofit/>
          </a:bodyPr>
          <a:lstStyle/>
          <a:p>
            <a:pPr algn="ctr"/>
            <a:r>
              <a:rPr lang="ru-RU" sz="2000" b="0" i="1" dirty="0">
                <a:solidFill>
                  <a:schemeClr val="accent2">
                    <a:lumMod val="75000"/>
                  </a:schemeClr>
                </a:solidFill>
              </a:rPr>
              <a:t>Карта может содержать несколько последовательно размещающихся рисованных элементов, например, для одновременной смены напарников она может выглядеть как несколько рисунков, демонстрирующих, что один человек последовательно действует в разных парах.</a:t>
            </a:r>
            <a:endParaRPr lang="ru-RU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05088" y="3644493"/>
            <a:ext cx="2074440" cy="2867111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677890" y="393754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7890" y="504051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6677890" y="595882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7094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</a:rPr>
              <a:t>Взаимотренаж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</a:rPr>
              <a:t>» 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0"/>
          <a:stretch>
            <a:fillRect/>
          </a:stretch>
        </p:blipFill>
        <p:spPr>
          <a:xfrm rot="5400000">
            <a:off x="6687200" y="2154242"/>
            <a:ext cx="3685594" cy="2147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4"/>
          <a:stretch>
            <a:fillRect/>
          </a:stretch>
        </p:blipFill>
        <p:spPr>
          <a:xfrm rot="5400000">
            <a:off x="-420364" y="2236575"/>
            <a:ext cx="3713306" cy="2010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3"/>
          <a:stretch>
            <a:fillRect/>
          </a:stretch>
        </p:blipFill>
        <p:spPr>
          <a:xfrm rot="5400000">
            <a:off x="1877300" y="2184054"/>
            <a:ext cx="3671451" cy="20454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" r="14681"/>
          <a:stretch>
            <a:fillRect/>
          </a:stretch>
        </p:blipFill>
        <p:spPr>
          <a:xfrm rot="5400000">
            <a:off x="9076219" y="2178155"/>
            <a:ext cx="3727448" cy="211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19"/>
          <a:stretch>
            <a:fillRect/>
          </a:stretch>
        </p:blipFill>
        <p:spPr>
          <a:xfrm rot="5400000">
            <a:off x="4260129" y="2140390"/>
            <a:ext cx="3671741" cy="21613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7094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3200" b="1" i="1" dirty="0" err="1" smtClean="0">
                <a:solidFill>
                  <a:schemeClr val="accent2">
                    <a:lumMod val="50000"/>
                  </a:schemeClr>
                </a:solidFill>
              </a:rPr>
              <a:t>Взаимоподражание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</a:rPr>
              <a:t>» 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3958" y="1136074"/>
            <a:ext cx="2636692" cy="42394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4082" b="1860"/>
          <a:stretch>
            <a:fillRect/>
          </a:stretch>
        </p:blipFill>
        <p:spPr>
          <a:xfrm>
            <a:off x="6448398" y="2529296"/>
            <a:ext cx="2598620" cy="42295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924" y="2493817"/>
            <a:ext cx="2812172" cy="42650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7" r="10505"/>
          <a:stretch>
            <a:fillRect/>
          </a:stretch>
        </p:blipFill>
        <p:spPr>
          <a:xfrm rot="5400000">
            <a:off x="8453001" y="1858244"/>
            <a:ext cx="4239495" cy="27951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79834"/>
            <a:ext cx="10515600" cy="770946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«Фронтально- 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</a:rPr>
              <a:t>парное занятие»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7071" y="1050780"/>
            <a:ext cx="2763982" cy="3904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658" y="2527445"/>
            <a:ext cx="2950720" cy="41029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6305" y="2422174"/>
            <a:ext cx="4352925" cy="19588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11914" r="12036" b="-11914"/>
          <a:stretch>
            <a:fillRect/>
          </a:stretch>
        </p:blipFill>
        <p:spPr>
          <a:xfrm rot="5400000">
            <a:off x="5972072" y="2230449"/>
            <a:ext cx="4336472" cy="2325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III этап. Направлен на </a:t>
            </a:r>
            <a:r>
              <a:rPr lang="ru-RU" sz="3200" b="1" dirty="0" err="1">
                <a:solidFill>
                  <a:schemeClr val="accent4">
                    <a:lumMod val="50000"/>
                  </a:schemeClr>
                </a:solidFill>
              </a:rPr>
              <a:t>анализирование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 и осознание своих действий, поступков и поступков сверстников.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17575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Вечерний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круг. Ежедневная рефлексия эмоций проводится в конце дня. Дети, выставляя значки на рефлексивном экране</a:t>
            </a:r>
            <a:endParaRPr lang="ru-RU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142" y="3612310"/>
            <a:ext cx="3877392" cy="25971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469" y="2644520"/>
            <a:ext cx="2804258" cy="4047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14322" r="-4851" b="11598"/>
          <a:stretch>
            <a:fillRect/>
          </a:stretch>
        </p:blipFill>
        <p:spPr>
          <a:xfrm>
            <a:off x="8964949" y="2627692"/>
            <a:ext cx="2866833" cy="40640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70946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</a:rPr>
              <a:t>Рефлексия</a:t>
            </a:r>
            <a:endParaRPr lang="ru-RU" sz="4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3911" y="1611769"/>
            <a:ext cx="2578832" cy="39200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40590" y="1599576"/>
            <a:ext cx="2566638" cy="3944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393" y="1611769"/>
            <a:ext cx="2536156" cy="39200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1742" y="1611769"/>
            <a:ext cx="2459204" cy="39322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21429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Мониторинг детского развития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Замещающий текст 7"/>
          <p:cNvSpPr>
            <a:spLocks noGrp="1"/>
          </p:cNvSpPr>
          <p:nvPr>
            <p:ph type="body" idx="1"/>
          </p:nvPr>
        </p:nvSpPr>
        <p:spPr>
          <a:xfrm>
            <a:off x="839789" y="1579418"/>
            <a:ext cx="5157786" cy="480146"/>
          </a:xfrm>
        </p:spPr>
        <p:txBody>
          <a:bodyPr/>
          <a:lstStyle/>
          <a:p>
            <a:pPr algn="ctr"/>
            <a:r>
              <a:rPr lang="ru-RU" altLang="en-US" i="1" dirty="0">
                <a:solidFill>
                  <a:schemeClr val="accent2">
                    <a:lumMod val="50000"/>
                  </a:schemeClr>
                </a:solidFill>
              </a:rPr>
              <a:t>Старшая группа</a:t>
            </a:r>
            <a:endParaRPr lang="ru-RU" altLang="en-US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Замещающий текст 8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37840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altLang="en-US" i="1" dirty="0">
                <a:solidFill>
                  <a:schemeClr val="accent2">
                    <a:lumMod val="50000"/>
                  </a:schemeClr>
                </a:solidFill>
              </a:rPr>
              <a:t>Подготовительная группа</a:t>
            </a:r>
            <a:endParaRPr lang="ru-RU" altLang="en-US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1" y="2290167"/>
            <a:ext cx="5728854" cy="2896415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386" r="11253"/>
          <a:stretch>
            <a:fillRect/>
          </a:stretch>
        </p:blipFill>
        <p:spPr>
          <a:xfrm>
            <a:off x="474857" y="2299855"/>
            <a:ext cx="5562005" cy="2886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7094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Мониторинг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освоения образовательной программы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166" t="18163" r="10561"/>
          <a:stretch>
            <a:fillRect/>
          </a:stretch>
        </p:blipFill>
        <p:spPr>
          <a:xfrm>
            <a:off x="5936697" y="1235221"/>
            <a:ext cx="6130612" cy="24950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163" r="4359"/>
          <a:stretch>
            <a:fillRect/>
          </a:stretch>
        </p:blipFill>
        <p:spPr>
          <a:xfrm>
            <a:off x="6033653" y="3829416"/>
            <a:ext cx="6033655" cy="27368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3249"/>
            <a:ext cx="5795341" cy="24398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8" y="3829416"/>
            <a:ext cx="5708073" cy="2736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7094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Результаты мониторинга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92727" y="1136074"/>
            <a:ext cx="5181600" cy="73428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</a:rPr>
              <a:t>Старшая группа</a:t>
            </a:r>
            <a:endParaRPr lang="ru-RU" sz="2400" i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Начало года (Сентябрь 2022)</a:t>
            </a:r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2400" i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2400" i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2400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72199" y="1136075"/>
            <a:ext cx="5424055" cy="146858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Подготовительная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</a:rPr>
              <a:t>группа</a:t>
            </a:r>
            <a:endParaRPr lang="ru-RU" sz="2400" i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Начало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</a:rPr>
              <a:t>года (Сентябрь 2022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18655" y="1870364"/>
          <a:ext cx="5555672" cy="1759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636"/>
                <a:gridCol w="1995054"/>
                <a:gridCol w="2382982"/>
              </a:tblGrid>
              <a:tr h="66226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Уровни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Познавательная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обл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(%)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Соц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-ком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обл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36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Низкий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36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Средний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36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Высокий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18655" y="4364196"/>
          <a:ext cx="5555672" cy="1759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636"/>
                <a:gridCol w="1995054"/>
                <a:gridCol w="2382982"/>
              </a:tblGrid>
              <a:tr h="66226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Уровни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Познавательная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обл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(%)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Соц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-ком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обл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36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Низкий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36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Средний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36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Высокий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8654" y="3812385"/>
            <a:ext cx="5361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  <a:t>Промежуточные результаты (Январь 2023)</a:t>
            </a:r>
            <a:endParaRPr lang="ru-RU" sz="20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040582" y="1870364"/>
          <a:ext cx="5555672" cy="1759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636"/>
                <a:gridCol w="1995054"/>
                <a:gridCol w="2382982"/>
              </a:tblGrid>
              <a:tr h="66226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Уровни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Познавательная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обл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(%)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Соц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-ком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обл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36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Низкий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36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Средний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36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Высокий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137563" y="4364196"/>
          <a:ext cx="5555672" cy="1759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636"/>
                <a:gridCol w="1995054"/>
                <a:gridCol w="2382982"/>
              </a:tblGrid>
              <a:tr h="66226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Уровни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Познавательная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обл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(%)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Соц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-ком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обл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36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Низкий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36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Средний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36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Высокий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992091" y="3833181"/>
            <a:ext cx="5361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  <a:t>Промежуточные результаты (Январь 2023)</a:t>
            </a:r>
            <a:endParaRPr lang="ru-RU" sz="20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даренные дети: «показатель «выше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нормы»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93274"/>
            <a:ext cx="10515600" cy="50569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1. Инициативность, повышенная любознательность и чувствительность, направленная целеустремленность, в том числе в достижении результата, развитая интуиция, интеллектуальная мобильность</a:t>
            </a:r>
            <a:endParaRPr lang="ru-RU" sz="32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3200" dirty="0" smtClean="0">
                <a:solidFill>
                  <a:srgbClr val="002060"/>
                </a:solidFill>
              </a:rPr>
              <a:t>2. Социальная изоляция (трудности социальной адаптации ребенка в окружающей среде) являются неудобными для общества, поскольку постоянно вступают с ним в противоречие и «требуют» поддержки в воплощении своих возможностей и реализации идей</a:t>
            </a:r>
            <a:endParaRPr lang="ru-RU" sz="32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sz="3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63240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Самоанализ эффективности практики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1274618"/>
            <a:ext cx="10515600" cy="5195455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/>
              <a:t>Работа с практикой помогла увидеть динамику </a:t>
            </a:r>
            <a:r>
              <a:rPr lang="ru-RU" dirty="0"/>
              <a:t>в развитии ребенка, а также скорректировать образовательную деятельность с учетом индивидуальных особенностей развития ребенка и его потребностей, разработать индивидуальный образовательный маршрут. </a:t>
            </a:r>
            <a:endParaRPr lang="ru-RU" dirty="0" smtClean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/>
              <a:t>На данном этапе мы видим эффективность данной практике, у детей </a:t>
            </a:r>
            <a:r>
              <a:rPr lang="ru-RU" dirty="0"/>
              <a:t>заметны изменения в социальной адаптации </a:t>
            </a:r>
            <a:r>
              <a:rPr lang="ru-RU" dirty="0" smtClean="0"/>
              <a:t>(научились взаимодействовать </a:t>
            </a:r>
            <a:r>
              <a:rPr lang="ru-RU" dirty="0"/>
              <a:t>со взрослыми и сверстниками, </a:t>
            </a:r>
            <a:r>
              <a:rPr lang="ru-RU" dirty="0" smtClean="0"/>
              <a:t>педагог стал важен, как </a:t>
            </a:r>
            <a:r>
              <a:rPr lang="ru-RU" dirty="0"/>
              <a:t>носитель знаний, сверстники </a:t>
            </a:r>
            <a:r>
              <a:rPr lang="ru-RU" dirty="0" smtClean="0"/>
              <a:t>интересны, стали эмоционально отзывчивыми). Дети продолжают проявлять инициативу, любознательность, научились контролировать и планировать свои действия. Легко берут на себя роли и «ученика», и «учителя».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257" y="332509"/>
            <a:ext cx="11318834" cy="845127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</a:rPr>
              <a:t>Крыловой О.Н. были выявлены следующие «особые образовательные потребности одаренных  детей: </a:t>
            </a:r>
            <a:br>
              <a:rPr lang="ru-RU" sz="31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3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9874" y="1177636"/>
            <a:ext cx="10515600" cy="55002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1) в получении качественного образования; 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2) в психолого-педагогическом сопровождении в области управления эмоциями и поведением; 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3) заниматься исследовательской деятельностью в образовательном процессе; 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4) в индивидуальной программе обучения и взаимодействии с педагогом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5915972" y="3348382"/>
            <a:ext cx="665018" cy="73870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89874" y="4257289"/>
            <a:ext cx="109172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Проблема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2400" dirty="0" smtClean="0"/>
              <a:t>Отсутствие условий для успешной социальной адаптации </a:t>
            </a:r>
            <a:r>
              <a:rPr lang="ru-RU" sz="2400" dirty="0"/>
              <a:t>детей с высокой познавательной активностью и </a:t>
            </a:r>
            <a:r>
              <a:rPr lang="ru-RU" sz="2400" dirty="0" smtClean="0"/>
              <a:t>сохранения </a:t>
            </a:r>
            <a:r>
              <a:rPr lang="ru-RU" sz="2400" dirty="0"/>
              <a:t>одаренности детей как качества личности.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3884930" y="2317468"/>
            <a:ext cx="4289252" cy="196358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ультурная практика «Ступени успеха»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работе с высокомотивированными (одаренными) дошкольниками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rot="3072115">
            <a:off x="7795291" y="2467573"/>
            <a:ext cx="692440" cy="134675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2938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Образование культурной практики 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547967" y="1272284"/>
            <a:ext cx="3068085" cy="17111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технология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Коллективной образовательной деятельности (КОД)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090823">
            <a:off x="3061862" y="2794506"/>
            <a:ext cx="1318840" cy="72246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019117">
            <a:off x="3646523" y="3953045"/>
            <a:ext cx="557209" cy="112543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03368" y="5055660"/>
            <a:ext cx="3787946" cy="17618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У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спешная социальная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адаптация – учиться жить в социуме, оставаясь самим собой (взаимодействие со взрослыми и сверстниками)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18363" y="5237018"/>
            <a:ext cx="3526328" cy="15805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Развитие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его индивидуальных способностей и творческого потенциала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877383" y="5055660"/>
            <a:ext cx="4219979" cy="16330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Сохранение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одаренности как качества личности (инициативность, любознательность, интеллектуальная мобильность)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460" y="1255819"/>
            <a:ext cx="3117273" cy="1759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«Утро радостных встреч» (Л.В. Свирская)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5614488" y="4368378"/>
            <a:ext cx="541598" cy="86864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19273335">
            <a:off x="7863134" y="3844372"/>
            <a:ext cx="542638" cy="124691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013730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Участники культурной практики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78858"/>
            <a:ext cx="10515600" cy="509451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Дети </a:t>
            </a:r>
            <a:r>
              <a:rPr lang="ru-RU" dirty="0">
                <a:solidFill>
                  <a:srgbClr val="002060"/>
                </a:solidFill>
              </a:rPr>
              <a:t>старшего дошкольного возраста, с ярко выраженной познавательной направленностью, высоким уровнем умственного развития или иной направленностью одаренности; дети старшего дошкольного возраста с тяжелыми нарушениями речи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 smtClean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Педагоги разновозрастной коррекционной группы (с ТНР)</a:t>
            </a:r>
            <a:endParaRPr lang="ru-RU" dirty="0" smtClean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Родители (законные представители)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7819"/>
            <a:ext cx="10515600" cy="1856508"/>
          </a:xfrm>
        </p:spPr>
        <p:txBody>
          <a:bodyPr>
            <a:noAutofit/>
          </a:bodyPr>
          <a:lstStyle/>
          <a:p>
            <a:pPr algn="ctr"/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Этапы реализации практики:</a:t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I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этап. Направлен на успешную социализацию детей с высокой познавательной направленностью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b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Утренний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групповой сбор.</a:t>
            </a:r>
            <a:b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7" y="2064327"/>
            <a:ext cx="5181600" cy="2331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37" y="4599709"/>
            <a:ext cx="5018425" cy="22582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63" y="2064327"/>
            <a:ext cx="5181600" cy="2331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Приветствие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(вариант: пожелание, комплименты, подарки)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5649" y="1690690"/>
            <a:ext cx="3189557" cy="42543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97620" y="1690690"/>
            <a:ext cx="3056180" cy="43742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28" y="1690690"/>
            <a:ext cx="3226756" cy="43023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709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Игра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(вариант: элементы тренинга,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</a:rPr>
              <a:t>психогимнастика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) и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Обмен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новостями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2424" b="12671"/>
          <a:stretch>
            <a:fillRect/>
          </a:stretch>
        </p:blipFill>
        <p:spPr>
          <a:xfrm>
            <a:off x="574964" y="1413163"/>
            <a:ext cx="3001894" cy="4322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93344" y="1384442"/>
            <a:ext cx="3260456" cy="4351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136" y="1413163"/>
            <a:ext cx="3187930" cy="4322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II этап. Направлен на проявление инициативы, любознательности, познавательной активности с соблюдением ряда правил.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accent4">
                    <a:lumMod val="75000"/>
                  </a:schemeClr>
                </a:solidFill>
              </a:rPr>
              <a:t>Алгоритм организации 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КОД.</a:t>
            </a:r>
            <a:endParaRPr lang="ru-RU" b="1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1. «Запуск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» методики. Материал делится на элементы или относительно самостоятельные части. Определяются цели деятельности, устанавливаются ее правила, распределяются функции, формируются группы, предъявляются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схемы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2. Объяснение педагогом темы, подготовка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учителей».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3. Работа по теме.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Работа в парах, в малых группах.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Данный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этап может осуществляться в нескольких вариантах в зависимости от вида деятельности (выбор формы КОД):</a:t>
            </a:r>
            <a:endParaRPr lang="ru-RU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</a:rPr>
              <a:t>Взаимотренаж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» 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</a:rPr>
              <a:t>Взаимоподражание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» 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Фронтально- парное занятие»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5786</Words>
  <Application>WPS Presentation</Application>
  <PresentationFormat>Широкоэкранный</PresentationFormat>
  <Paragraphs>227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Arial</vt:lpstr>
      <vt:lpstr>SimSun</vt:lpstr>
      <vt:lpstr>Wingdings</vt:lpstr>
      <vt:lpstr>Times New Roman</vt:lpstr>
      <vt:lpstr>Calibri</vt:lpstr>
      <vt:lpstr>Calibri Light</vt:lpstr>
      <vt:lpstr>Microsoft YaHei</vt:lpstr>
      <vt:lpstr>Arial Unicode MS</vt:lpstr>
      <vt:lpstr>Тема Office</vt:lpstr>
      <vt:lpstr>Муниципальное автономное дошкольное образовательное учреждение «Детский сад № 3 «Семицветик» комбинированного вида» г. Минусинска Красноярского края, ул. Сургуладзе, 1 телефон 8 (39132) 4-17-15, Кубрак Галина Михайловна     «Ступени успеха» культурная практика в работе с высокомотивированными (одаренными) дошкольниками.</vt:lpstr>
      <vt:lpstr>Одаренные дети: «показатель «выше  нормы»</vt:lpstr>
      <vt:lpstr> Крыловой О.Н. были выявлены следующие «особые образовательные потребности одаренных  детей:  </vt:lpstr>
      <vt:lpstr>Образование культурной практики </vt:lpstr>
      <vt:lpstr>Участники культурной практики.</vt:lpstr>
      <vt:lpstr> Этапы реализации практики: I этап. Направлен на успешную социализацию детей с высокой познавательной направленностью. Утренний групповой сбор. </vt:lpstr>
      <vt:lpstr>Приветствие (вариант: пожелание, комплименты, подарки)</vt:lpstr>
      <vt:lpstr>Игра (вариант: элементы тренинга, психогимнастика) и Обмен новостями</vt:lpstr>
      <vt:lpstr>II этап. Направлен на проявление инициативы, любознательности, познавательной активности с соблюдением ряда правил.</vt:lpstr>
      <vt:lpstr>Условные обозначения на схематичных рисунках</vt:lpstr>
      <vt:lpstr>   Схематический рисунок поочередного взаимодействия и последовательной смены напарника   </vt:lpstr>
      <vt:lpstr>«Взаимотренаж» </vt:lpstr>
      <vt:lpstr>«Взаимоподражание» </vt:lpstr>
      <vt:lpstr>«Фронтально- парное занятие»</vt:lpstr>
      <vt:lpstr>III этап. Направлен на анализирование и осознание своих действий, поступков и поступков сверстников.</vt:lpstr>
      <vt:lpstr>Рефлексия</vt:lpstr>
      <vt:lpstr>Мониторинг детского развития</vt:lpstr>
      <vt:lpstr>Мониторинг освоения образовательной программы</vt:lpstr>
      <vt:lpstr>Результаты мониторинга</vt:lpstr>
      <vt:lpstr>Самоанализ эффективности практики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Александр Рубцо�</cp:lastModifiedBy>
  <cp:revision>44</cp:revision>
  <dcterms:created xsi:type="dcterms:W3CDTF">2023-02-04T10:19:00Z</dcterms:created>
  <dcterms:modified xsi:type="dcterms:W3CDTF">2025-01-30T03:03:07Z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0F8133156069492786EA3EE112451DCA_13</vt:lpwstr>
  </property>
  <property fmtid="{D5CDD505-2E9C-101B-9397-08002B2CF9AE}" pid="3" name="KSOProductBuildVer">
    <vt:lpwstr>1049-12.2.0.19805</vt:lpwstr>
  </property>
</Properties>
</file>